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267" r:id="rId2"/>
    <p:sldId id="2968" r:id="rId3"/>
    <p:sldId id="3236" r:id="rId4"/>
    <p:sldId id="3102" r:id="rId5"/>
    <p:sldId id="3101" r:id="rId6"/>
    <p:sldId id="3100" r:id="rId7"/>
    <p:sldId id="3104" r:id="rId8"/>
    <p:sldId id="3252" r:id="rId9"/>
    <p:sldId id="3253" r:id="rId10"/>
    <p:sldId id="3254" r:id="rId11"/>
    <p:sldId id="3255" r:id="rId12"/>
    <p:sldId id="273" r:id="rId13"/>
    <p:sldId id="3256" r:id="rId14"/>
    <p:sldId id="3257" r:id="rId15"/>
    <p:sldId id="3258" r:id="rId16"/>
    <p:sldId id="3259" r:id="rId17"/>
    <p:sldId id="3260" r:id="rId18"/>
    <p:sldId id="3261" r:id="rId19"/>
    <p:sldId id="3262" r:id="rId20"/>
    <p:sldId id="3263" r:id="rId21"/>
    <p:sldId id="3265" r:id="rId22"/>
    <p:sldId id="3266" r:id="rId23"/>
    <p:sldId id="3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6"/>
    <p:restoredTop sz="94683"/>
  </p:normalViewPr>
  <p:slideViewPr>
    <p:cSldViewPr snapToGrid="0">
      <p:cViewPr varScale="1">
        <p:scale>
          <a:sx n="172" d="100"/>
          <a:sy n="172" d="100"/>
        </p:scale>
        <p:origin x="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18B1E-6D26-014A-B311-35C23151F839}" type="datetimeFigureOut">
              <a:rPr lang="en-US" smtClean="0"/>
              <a:t>9/9/24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AE8C0-D0D3-2246-8365-50195D4B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41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6363" y="1504950"/>
            <a:ext cx="7223126" cy="4064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6C400-0FF2-4B2B-B215-92940A532F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98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754AA-FD83-7DDC-A0D0-313A0837E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F3F35A-E948-C7C0-430F-FB7CCCED2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8947BB-3B97-B1CE-B709-55347DAF7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43EEC-9229-034D-3590-887804CF2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A214-7B22-E441-9DD1-18DCBCBD57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3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F82D4-87EA-3B32-089E-AD3F6FD83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94C6C7-2C06-D53B-6AD7-0874AD3A9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965335-E941-6991-2FA4-DF407D2A6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9C778-029D-D5AA-C236-C98216DBA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A214-7B22-E441-9DD1-18DCBCBD57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78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6363" y="1504950"/>
            <a:ext cx="7223126" cy="4064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6C400-0FF2-4B2B-B215-92940A532F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67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Look at New Media Kit for Partners – Ask Terri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6C400-0FF2-4B2B-B215-92940A532F1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75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6363" y="1504950"/>
            <a:ext cx="7223126" cy="4064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6C400-0FF2-4B2B-B215-92940A532F1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48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Look at New Media Kit for Partners – Ask Terri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6C400-0FF2-4B2B-B215-92940A532F1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427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3CF45-02ED-AF0C-E796-47A111F67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F3AB0-BFA5-6689-D15A-A1D91EF5B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06363" y="1504950"/>
            <a:ext cx="7223126" cy="4064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F160FA-31E9-73A8-D3F8-0FC48F785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88502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4CB27-ABFD-E482-9D2A-0AF26592F5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6C400-0FF2-4B2B-B215-92940A532F1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787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A214-7B22-E441-9DD1-18DCBCBD57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40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A214-7B22-E441-9DD1-18DCBCBD57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6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2643E-14BB-1781-4215-AD3527BEA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61585A-22E1-7142-76F4-F3D38F26C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344BB7-3314-FA42-8576-48A8BB1F5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2DCDD-DB19-8EC1-F717-E4AA44D73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A214-7B22-E441-9DD1-18DCBCBD57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00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FE5B-C60E-248A-E090-BF972F922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05DC0-C74C-716E-7AB7-0EA99F51D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AC45A-355A-BB17-D3E4-815CAB60B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0493-FE33-1C49-88FE-BF2A32B4116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77285-3C00-F4D7-E64B-4AA03EDE1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C4BD0-0D53-35DF-C76B-3AF579C0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8BB2-162B-DC48-9DB3-7229B570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8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1F6C9-CDB2-C5C3-96DA-A51B7C2D0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B0B6E-1AE4-168B-CC5D-3D6FF1B71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177CD-50C2-3C79-71A1-35E76EA9A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0493-FE33-1C49-88FE-BF2A32B4116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60D6E-DF65-0D2B-BCAD-5F8119B1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252CF-E2E2-1952-C8B8-6F50ED896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8BB2-162B-DC48-9DB3-7229B570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0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7BAF0-FD80-8A8D-4919-47711D140E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C65F9C-403B-6306-42FE-DC0ACBE77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1C90A-04AC-8B89-CAA1-987BFC053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0493-FE33-1C49-88FE-BF2A32B4116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7DDC8-26D6-2F70-FAD1-A12F855F5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180F0-7D90-8488-4060-1B168807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8BB2-162B-DC48-9DB3-7229B570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92215" y="371475"/>
            <a:ext cx="11407571" cy="611505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8D991-FEE1-445C-9DE6-544BEFCDDA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6753D7-7231-47DA-99C7-8767D973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13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159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024098" y="4551470"/>
            <a:ext cx="1986292" cy="17742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157693" y="4551470"/>
            <a:ext cx="1986292" cy="17742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291289" y="4551470"/>
            <a:ext cx="1986292" cy="17742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024098" y="2635585"/>
            <a:ext cx="1986292" cy="17742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157693" y="2635585"/>
            <a:ext cx="1986292" cy="17742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291289" y="2635585"/>
            <a:ext cx="1986292" cy="17742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291289" y="719699"/>
            <a:ext cx="1986292" cy="17742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157693" y="719699"/>
            <a:ext cx="1986292" cy="17742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12801" y="403226"/>
            <a:ext cx="6552085" cy="561974"/>
          </a:xfrm>
        </p:spPr>
        <p:txBody>
          <a:bodyPr>
            <a:noAutofit/>
          </a:bodyPr>
          <a:lstStyle>
            <a:lvl1pPr>
              <a:defRPr sz="2701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812801" y="909720"/>
            <a:ext cx="5951427" cy="4191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FF154-CB73-41A4-B32A-77770C61B4C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16753D7-7231-47DA-99C7-8767D973C2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99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869A9-5D8B-439D-9E92-C558F91876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16753D7-7231-47DA-99C7-8767D973C2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9984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-800"/>
            <a:ext cx="4116395" cy="68596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699">
                <a:solidFill>
                  <a:srgbClr val="E9E6E7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D8AA8-5384-48EE-B9E2-109D5E5281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16753D7-7231-47DA-99C7-8767D973C2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54989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10E36-C0BC-5BC3-705A-067D67825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83211-EBFA-66C6-AE62-0AF0D8791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9B634-357D-0486-EEA5-E1A0B4661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0493-FE33-1C49-88FE-BF2A32B4116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84A8E-8E45-524E-9608-F71F2DB04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17005-CD43-A320-9DA7-C9816A16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8BB2-162B-DC48-9DB3-7229B570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0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70E36-B2CA-69A7-78C3-3E4DCC995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772B5-32AA-AFF2-7427-1367F1A99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300A0-FF6F-37F2-D502-F6AFA206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0493-FE33-1C49-88FE-BF2A32B4116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69DD0-EC42-07E6-4E80-D42C721F3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E9BA3-7D91-C1D0-28F3-48E20F211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8BB2-162B-DC48-9DB3-7229B570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5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C81BE-4AD5-B409-652D-7511AF732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C5D77-6660-36A3-5766-707AD7962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1016B-9F75-68C5-2B11-15FD27262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9B9F33-9EA5-BD4D-BC41-1A27800C0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0493-FE33-1C49-88FE-BF2A32B41164}" type="datetimeFigureOut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F0E9A-91F1-88A3-00DB-99A5067EF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18CC3-8F04-9308-6DAE-BCB411279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8BB2-162B-DC48-9DB3-7229B570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58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F97B2-E443-A32A-ACF2-BDB83A40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73DE-45D3-B78A-963D-C5FA05631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71F2A-6C1A-41BA-A0DA-71335F3CB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15E1B2-8E53-0C98-53E3-B38BE21CB3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A70E4-F6BB-27C6-BE10-85667112F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9BFA84-1694-CC31-9F3B-299714AAF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0493-FE33-1C49-88FE-BF2A32B41164}" type="datetimeFigureOut">
              <a:rPr lang="en-US" smtClean="0"/>
              <a:t>9/9/24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7E307-6C56-5D00-75F7-DF6975FDA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CE69D1-87FB-A996-9883-84C1346BE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8BB2-162B-DC48-9DB3-7229B570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4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41FCD-1EE7-DA80-EFD2-BF09DCE4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BB079B-998B-1F73-65B0-D8EC0500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0493-FE33-1C49-88FE-BF2A32B41164}" type="datetimeFigureOut">
              <a:rPr lang="en-US" smtClean="0"/>
              <a:t>9/9/24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AEB48-5E42-5AAA-BF29-AD905F9DC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791A6-CBD5-8608-2958-52AAFE630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8BB2-162B-DC48-9DB3-7229B570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7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60F52-BB15-386E-7769-068986631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0493-FE33-1C49-88FE-BF2A32B41164}" type="datetimeFigureOut">
              <a:rPr lang="en-US" smtClean="0"/>
              <a:t>9/9/24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731CC-4403-9EAB-BB83-38D93BBD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5B7D0-BF86-E8FD-426F-988835BE2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8BB2-162B-DC48-9DB3-7229B570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77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4F726-D9EB-8580-824C-A4A2A55B0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3E42C-B12A-61BB-832A-CDD381350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5B5F6-FFAB-340C-B354-3D9FEFA12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62806-60FE-1F2D-A414-43CB12CB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0493-FE33-1C49-88FE-BF2A32B41164}" type="datetimeFigureOut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D1E8C-5DE0-D7D8-C67E-F8B79EA5F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106F8C-AB0D-2A98-DE45-B87D91E9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8BB2-162B-DC48-9DB3-7229B570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1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6C04-F672-928E-6DFE-13A547ED0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57F83-71CC-A966-204F-8543168002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AD811-C6EE-1BC7-B006-469F95B90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1FE71-9EB5-54BC-D38C-26935F39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0493-FE33-1C49-88FE-BF2A32B41164}" type="datetimeFigureOut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3B640-36D9-9CE8-AD0A-535EE5A01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54E52-C8EF-E0B6-08C6-9E012BBB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8BB2-162B-DC48-9DB3-7229B570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3C9646-15AD-B2C6-7578-27002662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2B2B5-29F2-A06D-F6A8-F91E62DFF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F4E0B-081D-591A-78A0-CEAAC30877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B50493-FE33-1C49-88FE-BF2A32B4116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3A742-3E87-AD0F-8BB1-543626FE0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463C0-439C-F91C-9A16-11009FB9B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418BB2-162B-DC48-9DB3-7229B570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1DB29-A757-96AB-E3F5-189CEDB07D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036" y="0"/>
            <a:ext cx="527696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1B5964-A1D1-0E37-DE2D-B412ACB09856}"/>
              </a:ext>
            </a:extLst>
          </p:cNvPr>
          <p:cNvSpPr/>
          <p:nvPr/>
        </p:nvSpPr>
        <p:spPr>
          <a:xfrm>
            <a:off x="0" y="0"/>
            <a:ext cx="6915036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68F70-E7D2-2989-E77A-3E20A33F8B6D}"/>
              </a:ext>
            </a:extLst>
          </p:cNvPr>
          <p:cNvSpPr/>
          <p:nvPr/>
        </p:nvSpPr>
        <p:spPr>
          <a:xfrm>
            <a:off x="503614" y="542335"/>
            <a:ext cx="11184772" cy="5896303"/>
          </a:xfrm>
          <a:prstGeom prst="rect">
            <a:avLst/>
          </a:prstGeom>
          <a:noFill/>
          <a:ln>
            <a:solidFill>
              <a:srgbClr val="ECE8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yellow logo with a pin on it&#10;&#10;Description automatically generated">
            <a:extLst>
              <a:ext uri="{FF2B5EF4-FFF2-40B4-BE49-F238E27FC236}">
                <a16:creationId xmlns:a16="http://schemas.microsoft.com/office/drawing/2014/main" id="{E6E1564C-76D5-3849-B985-69ABBAF35D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65" b="31258"/>
          <a:stretch/>
        </p:blipFill>
        <p:spPr>
          <a:xfrm>
            <a:off x="733557" y="1461277"/>
            <a:ext cx="5841398" cy="27207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20C71B-42C7-0323-00FE-9DB0C12F34E9}"/>
              </a:ext>
            </a:extLst>
          </p:cNvPr>
          <p:cNvSpPr/>
          <p:nvPr/>
        </p:nvSpPr>
        <p:spPr>
          <a:xfrm>
            <a:off x="1310715" y="4047174"/>
            <a:ext cx="4797221" cy="76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4402" b="1" spc="300" dirty="0">
                <a:solidFill>
                  <a:schemeClr val="bg1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OVERVIEW</a:t>
            </a:r>
            <a:endParaRPr lang="id-ID" sz="4402" b="1" spc="300" dirty="0">
              <a:solidFill>
                <a:srgbClr val="ECE81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81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37523-6B63-EEA0-7948-0272B53CE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070FA2-F325-CFBE-997C-DE6F3F92641F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88E823-BE65-A77A-BC91-5BD84A7FA68B}"/>
              </a:ext>
            </a:extLst>
          </p:cNvPr>
          <p:cNvSpPr/>
          <p:nvPr/>
        </p:nvSpPr>
        <p:spPr>
          <a:xfrm>
            <a:off x="503614" y="542335"/>
            <a:ext cx="11184772" cy="5896303"/>
          </a:xfrm>
          <a:prstGeom prst="rect">
            <a:avLst/>
          </a:prstGeom>
          <a:noFill/>
          <a:ln>
            <a:solidFill>
              <a:srgbClr val="ECE8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yellow logo with a pin on it&#10;&#10;Description automatically generated">
            <a:extLst>
              <a:ext uri="{FF2B5EF4-FFF2-40B4-BE49-F238E27FC236}">
                <a16:creationId xmlns:a16="http://schemas.microsoft.com/office/drawing/2014/main" id="{5373FB2D-91C0-28B2-9699-760B124777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8477" y="542335"/>
            <a:ext cx="3515045" cy="1637208"/>
          </a:xfrm>
          <a:prstGeom prst="rect">
            <a:avLst/>
          </a:prstGeom>
        </p:spPr>
      </p:pic>
      <p:pic>
        <p:nvPicPr>
          <p:cNvPr id="11" name="Picture 10" descr="A magazine cover with a person smiling&#10;&#10;Description automatically generated">
            <a:extLst>
              <a:ext uri="{FF2B5EF4-FFF2-40B4-BE49-F238E27FC236}">
                <a16:creationId xmlns:a16="http://schemas.microsoft.com/office/drawing/2014/main" id="{ED15B2BB-FD64-FC8B-1416-EA59DC9E36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40" y="2286000"/>
            <a:ext cx="3006771" cy="4364182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9" name="Picture 18" descr="A magazine cover with sushi&#10;&#10;Description automatically generated">
            <a:extLst>
              <a:ext uri="{FF2B5EF4-FFF2-40B4-BE49-F238E27FC236}">
                <a16:creationId xmlns:a16="http://schemas.microsoft.com/office/drawing/2014/main" id="{B1F92250-589C-BC38-5A87-F39DB0CE68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709" y="2286000"/>
            <a:ext cx="3006772" cy="4369923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21" name="Picture 20" descr="A magazine cover with a bowl of ramen&#10;&#10;Description automatically generated">
            <a:extLst>
              <a:ext uri="{FF2B5EF4-FFF2-40B4-BE49-F238E27FC236}">
                <a16:creationId xmlns:a16="http://schemas.microsoft.com/office/drawing/2014/main" id="{8EB5B25B-25F0-D404-37A2-405DF2D520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936" y="2280258"/>
            <a:ext cx="3006773" cy="436992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23" name="Picture 22" descr="A magazine cover with a dog&#10;&#10;Description automatically generated">
            <a:extLst>
              <a:ext uri="{FF2B5EF4-FFF2-40B4-BE49-F238E27FC236}">
                <a16:creationId xmlns:a16="http://schemas.microsoft.com/office/drawing/2014/main" id="{6D66F85B-59A2-2A74-047D-695057C332C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227" y="2280258"/>
            <a:ext cx="3006773" cy="436992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6127347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74E8C-E3B5-5E81-EB18-BE871DEA2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C40886-B8BA-5205-FB7F-EA774A679030}"/>
              </a:ext>
            </a:extLst>
          </p:cNvPr>
          <p:cNvSpPr/>
          <p:nvPr/>
        </p:nvSpPr>
        <p:spPr>
          <a:xfrm>
            <a:off x="0" y="0"/>
            <a:ext cx="456084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F26DBA-63EA-15D9-7C9F-C3AB122706A8}"/>
              </a:ext>
            </a:extLst>
          </p:cNvPr>
          <p:cNvSpPr/>
          <p:nvPr/>
        </p:nvSpPr>
        <p:spPr>
          <a:xfrm>
            <a:off x="503614" y="542335"/>
            <a:ext cx="11184772" cy="5896303"/>
          </a:xfrm>
          <a:prstGeom prst="rect">
            <a:avLst/>
          </a:prstGeom>
          <a:noFill/>
          <a:ln>
            <a:solidFill>
              <a:srgbClr val="ECE8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yellow logo with a pin on it&#10;&#10;Description automatically generated">
            <a:extLst>
              <a:ext uri="{FF2B5EF4-FFF2-40B4-BE49-F238E27FC236}">
                <a16:creationId xmlns:a16="http://schemas.microsoft.com/office/drawing/2014/main" id="{E0AB6AD1-AC0B-A6CE-AB07-BBA07B4C0E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75" y="5858466"/>
            <a:ext cx="981597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67B28-BE89-FED4-393D-44749502AEA3}"/>
              </a:ext>
            </a:extLst>
          </p:cNvPr>
          <p:cNvSpPr txBox="1"/>
          <p:nvPr/>
        </p:nvSpPr>
        <p:spPr>
          <a:xfrm>
            <a:off x="827821" y="1972266"/>
            <a:ext cx="3733028" cy="411480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Hartford County, 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issues — 71,000 homes</a:t>
            </a:r>
          </a:p>
          <a:p>
            <a:pPr lvl="1"/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Cincinnati/Northern Kentucky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issues — 254,000 homes</a:t>
            </a:r>
          </a:p>
          <a:p>
            <a:pPr lvl="1"/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Susquehanna Valley, 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issues — 70,000 homes</a:t>
            </a:r>
          </a:p>
          <a:p>
            <a:pPr lvl="1"/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Region, 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issues — 70,000 homes</a:t>
            </a:r>
          </a:p>
          <a:p>
            <a:pPr lvl="1"/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Baltimore, MD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issues — 71,000 homes</a:t>
            </a:r>
          </a:p>
          <a:p>
            <a:pPr lvl="1"/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Jacksonville, FL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issues — 144,000 homes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5F9664-2192-5581-098F-AFE2D0A54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21" y="1043689"/>
            <a:ext cx="3469331" cy="577005"/>
          </a:xfrm>
          <a:prstGeom prst="rect">
            <a:avLst/>
          </a:prstGeom>
        </p:spPr>
      </p:pic>
      <p:pic>
        <p:nvPicPr>
          <p:cNvPr id="15" name="Picture 14" descr="A magazine on a black background&#10;&#10;Description automatically generated">
            <a:extLst>
              <a:ext uri="{FF2B5EF4-FFF2-40B4-BE49-F238E27FC236}">
                <a16:creationId xmlns:a16="http://schemas.microsoft.com/office/drawing/2014/main" id="{D7C8BCFF-F18C-55E2-0564-AF9CC97E81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46" y="-2541954"/>
            <a:ext cx="16766931" cy="1166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6583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using a computer&#10;&#10;Description automatically generated">
            <a:extLst>
              <a:ext uri="{FF2B5EF4-FFF2-40B4-BE49-F238E27FC236}">
                <a16:creationId xmlns:a16="http://schemas.microsoft.com/office/drawing/2014/main" id="{DBD4FB0E-0B36-47BD-7E30-491E8D02F7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52" y="0"/>
            <a:ext cx="6815447" cy="45451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EC4C31-43F8-00E6-A7DB-7C8E81527535}"/>
              </a:ext>
            </a:extLst>
          </p:cNvPr>
          <p:cNvSpPr/>
          <p:nvPr/>
        </p:nvSpPr>
        <p:spPr>
          <a:xfrm>
            <a:off x="0" y="4545106"/>
            <a:ext cx="12192000" cy="23128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2814C2-7EE8-20F2-28A8-9A793CA2CC8D}"/>
              </a:ext>
            </a:extLst>
          </p:cNvPr>
          <p:cNvSpPr/>
          <p:nvPr/>
        </p:nvSpPr>
        <p:spPr>
          <a:xfrm>
            <a:off x="503614" y="542335"/>
            <a:ext cx="11184772" cy="5896303"/>
          </a:xfrm>
          <a:prstGeom prst="rect">
            <a:avLst/>
          </a:prstGeom>
          <a:noFill/>
          <a:ln>
            <a:solidFill>
              <a:srgbClr val="ECE8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yellow logo with a pin on it&#10;&#10;Description automatically generated">
            <a:extLst>
              <a:ext uri="{FF2B5EF4-FFF2-40B4-BE49-F238E27FC236}">
                <a16:creationId xmlns:a16="http://schemas.microsoft.com/office/drawing/2014/main" id="{FB8A4E9C-2C1F-BB9D-AC16-CFE1D7994D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75" y="5858466"/>
            <a:ext cx="981597" cy="457200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7EC534DC-F55D-9175-455B-55F409E6B10D}"/>
              </a:ext>
            </a:extLst>
          </p:cNvPr>
          <p:cNvSpPr txBox="1">
            <a:spLocks/>
          </p:cNvSpPr>
          <p:nvPr/>
        </p:nvSpPr>
        <p:spPr>
          <a:xfrm>
            <a:off x="503615" y="4866589"/>
            <a:ext cx="11184771" cy="72071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indent="57150" algn="ctr">
              <a:lnSpc>
                <a:spcPct val="100000"/>
              </a:lnSpc>
              <a:spcBef>
                <a:spcPts val="820"/>
              </a:spcBef>
            </a:pP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research services include consultations, targeting recommendations, custom profiling, competitive intelligence, post-analysis reporting and ad-hoc market research requests.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711BBC41-94EB-2C48-452A-80ED0C64115A}"/>
              </a:ext>
            </a:extLst>
          </p:cNvPr>
          <p:cNvSpPr txBox="1">
            <a:spLocks/>
          </p:cNvSpPr>
          <p:nvPr/>
        </p:nvSpPr>
        <p:spPr>
          <a:xfrm>
            <a:off x="745257" y="2215470"/>
            <a:ext cx="4499095" cy="1892698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indent="57150">
              <a:lnSpc>
                <a:spcPts val="1320"/>
              </a:lnSpc>
              <a:spcBef>
                <a:spcPts val="820"/>
              </a:spcBef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Clipp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combines geographic targeting, consumer</a:t>
            </a:r>
          </a:p>
          <a:p>
            <a:pPr marL="12700" marR="5080" indent="57150">
              <a:lnSpc>
                <a:spcPts val="1320"/>
              </a:lnSpc>
              <a:spcBef>
                <a:spcPts val="82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behavior profiling, demographic data and</a:t>
            </a:r>
          </a:p>
          <a:p>
            <a:pPr marL="12700" marR="5080" indent="57150">
              <a:lnSpc>
                <a:spcPts val="1320"/>
              </a:lnSpc>
              <a:spcBef>
                <a:spcPts val="82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purchase power to help your business:</a:t>
            </a:r>
          </a:p>
          <a:p>
            <a:pPr marL="12700" marR="5080" indent="57150">
              <a:lnSpc>
                <a:spcPts val="1320"/>
              </a:lnSpc>
              <a:spcBef>
                <a:spcPts val="82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57150">
              <a:lnSpc>
                <a:spcPts val="1320"/>
              </a:lnSpc>
              <a:spcBef>
                <a:spcPts val="82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 Identify your ideal audience</a:t>
            </a:r>
          </a:p>
          <a:p>
            <a:pPr marL="12700" marR="5080" indent="57150">
              <a:lnSpc>
                <a:spcPts val="1320"/>
              </a:lnSpc>
              <a:spcBef>
                <a:spcPts val="82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2. Create customer profiles</a:t>
            </a:r>
          </a:p>
          <a:p>
            <a:pPr marL="12700" marR="5080" indent="57150">
              <a:lnSpc>
                <a:spcPts val="1320"/>
              </a:lnSpc>
              <a:spcBef>
                <a:spcPts val="82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3. Apply profiles to geographies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69FAB-4B4F-9A4A-8F98-09F37B338194}"/>
              </a:ext>
            </a:extLst>
          </p:cNvPr>
          <p:cNvSpPr txBox="1"/>
          <p:nvPr/>
        </p:nvSpPr>
        <p:spPr>
          <a:xfrm>
            <a:off x="745257" y="843551"/>
            <a:ext cx="5507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DATA-DRIVEN</a:t>
            </a:r>
          </a:p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MARKETING</a:t>
            </a:r>
          </a:p>
        </p:txBody>
      </p:sp>
    </p:spTree>
    <p:extLst>
      <p:ext uri="{BB962C8B-B14F-4D97-AF65-F5344CB8AC3E}">
        <p14:creationId xmlns:p14="http://schemas.microsoft.com/office/powerpoint/2010/main" val="97847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6E6E6-A059-DE29-5B97-4933FF884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and person looking at a tablet&#10;&#10;Description automatically generated">
            <a:extLst>
              <a:ext uri="{FF2B5EF4-FFF2-40B4-BE49-F238E27FC236}">
                <a16:creationId xmlns:a16="http://schemas.microsoft.com/office/drawing/2014/main" id="{20834D4D-4352-E438-E9A2-A470CECFAA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51" y="-500149"/>
            <a:ext cx="7772400" cy="51797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41C973-01F7-0937-ED6C-BA27CE91EB97}"/>
              </a:ext>
            </a:extLst>
          </p:cNvPr>
          <p:cNvSpPr/>
          <p:nvPr/>
        </p:nvSpPr>
        <p:spPr>
          <a:xfrm>
            <a:off x="0" y="4545106"/>
            <a:ext cx="12192000" cy="23128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AE8D0-31D8-E49F-9F0F-0CAE32BDF533}"/>
              </a:ext>
            </a:extLst>
          </p:cNvPr>
          <p:cNvSpPr/>
          <p:nvPr/>
        </p:nvSpPr>
        <p:spPr>
          <a:xfrm>
            <a:off x="503614" y="542335"/>
            <a:ext cx="11184772" cy="5896303"/>
          </a:xfrm>
          <a:prstGeom prst="rect">
            <a:avLst/>
          </a:prstGeom>
          <a:noFill/>
          <a:ln>
            <a:solidFill>
              <a:srgbClr val="ECE8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yellow logo with a pin on it&#10;&#10;Description automatically generated">
            <a:extLst>
              <a:ext uri="{FF2B5EF4-FFF2-40B4-BE49-F238E27FC236}">
                <a16:creationId xmlns:a16="http://schemas.microsoft.com/office/drawing/2014/main" id="{B576FBB1-4A9D-F676-B142-B16232EA1E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75" y="5858466"/>
            <a:ext cx="981597" cy="457200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320880A6-F8D3-00C5-7750-E9F7F8B7C2DF}"/>
              </a:ext>
            </a:extLst>
          </p:cNvPr>
          <p:cNvSpPr txBox="1">
            <a:spLocks/>
          </p:cNvSpPr>
          <p:nvPr/>
        </p:nvSpPr>
        <p:spPr>
          <a:xfrm>
            <a:off x="866280" y="1859214"/>
            <a:ext cx="4631293" cy="2382704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5080">
              <a:lnSpc>
                <a:spcPct val="100000"/>
              </a:lnSpc>
              <a:spcBef>
                <a:spcPts val="82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DIGITAL DISPLAY</a:t>
            </a:r>
          </a:p>
          <a:p>
            <a:pPr marR="5080">
              <a:lnSpc>
                <a:spcPct val="100000"/>
              </a:lnSpc>
              <a:spcBef>
                <a:spcPts val="82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Offers businesses the ability to optimize the success of print campaigns by re-targeting household devices of mailed audiences       through data.</a:t>
            </a:r>
          </a:p>
          <a:p>
            <a:pPr marR="5080">
              <a:lnSpc>
                <a:spcPct val="100000"/>
              </a:lnSpc>
              <a:spcBef>
                <a:spcPts val="82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CONNECTED TV</a:t>
            </a:r>
          </a:p>
          <a:p>
            <a:pPr marR="5080">
              <a:lnSpc>
                <a:spcPct val="100000"/>
              </a:lnSpc>
              <a:spcBef>
                <a:spcPts val="82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Non-skippable, immersive content that runs         on any device using apps to deliver TV content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105BE9-FA5F-6557-AA6D-C5EB8E278E67}"/>
              </a:ext>
            </a:extLst>
          </p:cNvPr>
          <p:cNvSpPr txBox="1"/>
          <p:nvPr/>
        </p:nvSpPr>
        <p:spPr>
          <a:xfrm>
            <a:off x="745257" y="843551"/>
            <a:ext cx="5507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DIGITAL</a:t>
            </a:r>
          </a:p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154608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FC0BE-7D53-42D6-A9B7-8D78A7DE5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D0E9B7A0-EEBB-D02D-FF8D-09075CD650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092" y="387213"/>
            <a:ext cx="12368184" cy="60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07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3E6B6-54B4-461D-C5BE-9276225E1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nu&#10;&#10;Description automatically generated">
            <a:extLst>
              <a:ext uri="{FF2B5EF4-FFF2-40B4-BE49-F238E27FC236}">
                <a16:creationId xmlns:a16="http://schemas.microsoft.com/office/drawing/2014/main" id="{7DF0671E-1093-9FD7-FB63-D2E4EFE38D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5581"/>
            <a:ext cx="12680576" cy="60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35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FBA11-4797-9B3E-6598-6C1327C1B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7EB94C-6B3D-469D-F436-77AEB8AF9D08}"/>
              </a:ext>
            </a:extLst>
          </p:cNvPr>
          <p:cNvSpPr/>
          <p:nvPr/>
        </p:nvSpPr>
        <p:spPr>
          <a:xfrm>
            <a:off x="0" y="4545106"/>
            <a:ext cx="12192000" cy="23128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C52368-06C1-D0D5-B377-F1DC909ABFA6}"/>
              </a:ext>
            </a:extLst>
          </p:cNvPr>
          <p:cNvSpPr/>
          <p:nvPr/>
        </p:nvSpPr>
        <p:spPr>
          <a:xfrm>
            <a:off x="503614" y="542335"/>
            <a:ext cx="11184772" cy="5896303"/>
          </a:xfrm>
          <a:prstGeom prst="rect">
            <a:avLst/>
          </a:prstGeom>
          <a:noFill/>
          <a:ln>
            <a:solidFill>
              <a:srgbClr val="ECE8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yellow logo with a pin on it&#10;&#10;Description automatically generated">
            <a:extLst>
              <a:ext uri="{FF2B5EF4-FFF2-40B4-BE49-F238E27FC236}">
                <a16:creationId xmlns:a16="http://schemas.microsoft.com/office/drawing/2014/main" id="{A8F338B2-8978-C9A7-DCE9-86B5CCEB98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75" y="5858466"/>
            <a:ext cx="981597" cy="457200"/>
          </a:xfrm>
          <a:prstGeom prst="rect">
            <a:avLst/>
          </a:prstGeom>
        </p:spPr>
      </p:pic>
      <p:pic>
        <p:nvPicPr>
          <p:cNvPr id="6" name="Picture 5" descr="A back to school flash sale&#10;&#10;Description automatically generated">
            <a:extLst>
              <a:ext uri="{FF2B5EF4-FFF2-40B4-BE49-F238E27FC236}">
                <a16:creationId xmlns:a16="http://schemas.microsoft.com/office/drawing/2014/main" id="{48892EFE-BA23-ADE9-DB3D-3A8D191D19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353" y="278971"/>
            <a:ext cx="3612623" cy="5579495"/>
          </a:xfrm>
          <a:prstGeom prst="rect">
            <a:avLst/>
          </a:prstGeom>
          <a:effectLst>
            <a:outerShdw blurRad="258946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group of people in a vineyard&#10;&#10;Description automatically generated">
            <a:extLst>
              <a:ext uri="{FF2B5EF4-FFF2-40B4-BE49-F238E27FC236}">
                <a16:creationId xmlns:a16="http://schemas.microsoft.com/office/drawing/2014/main" id="{2FA4A4A0-645D-6567-D33B-D31743DABC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07" y="278971"/>
            <a:ext cx="3709331" cy="5124869"/>
          </a:xfrm>
          <a:prstGeom prst="rect">
            <a:avLst/>
          </a:prstGeom>
          <a:effectLst>
            <a:outerShdw blurRad="258946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couple of women looking at a phone&#10;&#10;Description automatically generated">
            <a:extLst>
              <a:ext uri="{FF2B5EF4-FFF2-40B4-BE49-F238E27FC236}">
                <a16:creationId xmlns:a16="http://schemas.microsoft.com/office/drawing/2014/main" id="{B7A581B3-70FF-903C-EC93-EDA46688BC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192" y="266533"/>
            <a:ext cx="3668001" cy="5372847"/>
          </a:xfrm>
          <a:prstGeom prst="rect">
            <a:avLst/>
          </a:prstGeom>
          <a:effectLst>
            <a:outerShdw blurRad="258946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952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nu&#10;&#10;Description automatically generated">
            <a:extLst>
              <a:ext uri="{FF2B5EF4-FFF2-40B4-BE49-F238E27FC236}">
                <a16:creationId xmlns:a16="http://schemas.microsoft.com/office/drawing/2014/main" id="{27E45724-4D41-A429-693F-BDCBD82CFA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06" y="852207"/>
            <a:ext cx="12215906" cy="51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13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18C5D-5397-AD35-39E7-9836771DD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2CA8E951-2DE7-76F9-148E-6A9279A21A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019"/>
            <a:ext cx="12192000" cy="590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7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FC8AF-8EC4-F62F-03BB-AF7DDE5C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9B8178-639B-F094-44CB-F277B0723F2D}"/>
              </a:ext>
            </a:extLst>
          </p:cNvPr>
          <p:cNvSpPr/>
          <p:nvPr/>
        </p:nvSpPr>
        <p:spPr>
          <a:xfrm>
            <a:off x="0" y="4545106"/>
            <a:ext cx="12192000" cy="23128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CB4867-24CD-6D6D-53D9-5189411747D4}"/>
              </a:ext>
            </a:extLst>
          </p:cNvPr>
          <p:cNvSpPr/>
          <p:nvPr/>
        </p:nvSpPr>
        <p:spPr>
          <a:xfrm>
            <a:off x="503614" y="542335"/>
            <a:ext cx="11184772" cy="5896303"/>
          </a:xfrm>
          <a:prstGeom prst="rect">
            <a:avLst/>
          </a:prstGeom>
          <a:noFill/>
          <a:ln>
            <a:solidFill>
              <a:srgbClr val="ECE8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yellow logo with a pin on it&#10;&#10;Description automatically generated">
            <a:extLst>
              <a:ext uri="{FF2B5EF4-FFF2-40B4-BE49-F238E27FC236}">
                <a16:creationId xmlns:a16="http://schemas.microsoft.com/office/drawing/2014/main" id="{D204E2F8-1CD2-B693-A14D-2B41D90D14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75" y="5858466"/>
            <a:ext cx="981597" cy="457200"/>
          </a:xfrm>
          <a:prstGeom prst="rect">
            <a:avLst/>
          </a:prstGeom>
        </p:spPr>
      </p:pic>
      <p:pic>
        <p:nvPicPr>
          <p:cNvPr id="7" name="Picture 6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CB2E1C27-A8F5-7CBE-1910-61E07605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180" y="0"/>
            <a:ext cx="8579224" cy="6877723"/>
          </a:xfrm>
          <a:prstGeom prst="rect">
            <a:avLst/>
          </a:prstGeom>
        </p:spPr>
      </p:pic>
      <p:pic>
        <p:nvPicPr>
          <p:cNvPr id="9" name="Picture 8" descr="A blurry image of a group of people&#10;&#10;Description automatically generated">
            <a:extLst>
              <a:ext uri="{FF2B5EF4-FFF2-40B4-BE49-F238E27FC236}">
                <a16:creationId xmlns:a16="http://schemas.microsoft.com/office/drawing/2014/main" id="{60F53CF1-A830-69A2-D8E0-590373F29B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095" y="1277547"/>
            <a:ext cx="5731809" cy="363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95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aying for a restaurant&#10;&#10;Description automatically generated">
            <a:extLst>
              <a:ext uri="{FF2B5EF4-FFF2-40B4-BE49-F238E27FC236}">
                <a16:creationId xmlns:a16="http://schemas.microsoft.com/office/drawing/2014/main" id="{D2CCB62F-E0EE-77FD-E451-1B4DDE2D08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"/>
          <a:stretch/>
        </p:blipFill>
        <p:spPr>
          <a:xfrm>
            <a:off x="315015" y="370679"/>
            <a:ext cx="11519108" cy="61166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0CAF0C-561E-F020-391A-B36E0D5D4A12}"/>
              </a:ext>
            </a:extLst>
          </p:cNvPr>
          <p:cNvSpPr/>
          <p:nvPr/>
        </p:nvSpPr>
        <p:spPr>
          <a:xfrm>
            <a:off x="339078" y="4592987"/>
            <a:ext cx="11495045" cy="1894335"/>
          </a:xfrm>
          <a:prstGeom prst="rect">
            <a:avLst/>
          </a:prstGeom>
          <a:solidFill>
            <a:srgbClr val="002F6C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CB187-0DC7-173D-3457-00D91CC27A2F}"/>
              </a:ext>
            </a:extLst>
          </p:cNvPr>
          <p:cNvSpPr txBox="1"/>
          <p:nvPr/>
        </p:nvSpPr>
        <p:spPr>
          <a:xfrm>
            <a:off x="5131410" y="5409467"/>
            <a:ext cx="6564334" cy="78484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45732" tIns="22866" rIns="45732" bIns="22866" anchor="t" anchorCtr="0" compatLnSpc="1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60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Clipp</a:t>
            </a:r>
            <a:r>
              <a:rPr lang="en-US" sz="16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a response-driven co-operative mail magazine built around local  audience expertise that is proven to increase visibility, traffic, sales and new customer acquisition for businesses large and small.</a:t>
            </a:r>
          </a:p>
        </p:txBody>
      </p:sp>
      <p:pic>
        <p:nvPicPr>
          <p:cNvPr id="5" name="Picture 4" descr="A yellow and white logo&#10;&#10;Description automatically generated">
            <a:extLst>
              <a:ext uri="{FF2B5EF4-FFF2-40B4-BE49-F238E27FC236}">
                <a16:creationId xmlns:a16="http://schemas.microsoft.com/office/drawing/2014/main" id="{157AA21B-2A4A-FBA8-2CF3-25C9B9E11C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56" y="4542977"/>
            <a:ext cx="4212232" cy="17811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9D007E-4A05-6470-6872-C2151D790C85}"/>
              </a:ext>
            </a:extLst>
          </p:cNvPr>
          <p:cNvSpPr txBox="1"/>
          <p:nvPr/>
        </p:nvSpPr>
        <p:spPr>
          <a:xfrm>
            <a:off x="5131410" y="4814753"/>
            <a:ext cx="6564334" cy="5078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45732" tIns="22866" rIns="45732" bIns="22866" anchor="t" anchorCtr="0" compatLnSpc="1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0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CLIPP STORY</a:t>
            </a:r>
          </a:p>
        </p:txBody>
      </p:sp>
    </p:spTree>
    <p:extLst>
      <p:ext uri="{BB962C8B-B14F-4D97-AF65-F5344CB8AC3E}">
        <p14:creationId xmlns:p14="http://schemas.microsoft.com/office/powerpoint/2010/main" val="701390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D9E48-FAAA-BA73-1268-B882881C4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7795E9-E39B-5E4A-7E29-9F18086AC583}"/>
              </a:ext>
            </a:extLst>
          </p:cNvPr>
          <p:cNvSpPr/>
          <p:nvPr/>
        </p:nvSpPr>
        <p:spPr>
          <a:xfrm>
            <a:off x="0" y="4545106"/>
            <a:ext cx="12192000" cy="23128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1ED68D-8A23-1236-C6BF-181D7D7D0BD2}"/>
              </a:ext>
            </a:extLst>
          </p:cNvPr>
          <p:cNvSpPr/>
          <p:nvPr/>
        </p:nvSpPr>
        <p:spPr>
          <a:xfrm>
            <a:off x="503614" y="542335"/>
            <a:ext cx="11184772" cy="5896303"/>
          </a:xfrm>
          <a:prstGeom prst="rect">
            <a:avLst/>
          </a:prstGeom>
          <a:noFill/>
          <a:ln>
            <a:solidFill>
              <a:srgbClr val="ECE8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yellow logo with a pin on it&#10;&#10;Description automatically generated">
            <a:extLst>
              <a:ext uri="{FF2B5EF4-FFF2-40B4-BE49-F238E27FC236}">
                <a16:creationId xmlns:a16="http://schemas.microsoft.com/office/drawing/2014/main" id="{A6DA10A6-A172-FE0E-A955-39BED79EE0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75" y="5858466"/>
            <a:ext cx="981597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22AFF0-623B-E9EE-02CE-CBB26C71C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712" y="174812"/>
            <a:ext cx="4552576" cy="65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12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E3777-F6A2-525F-7245-C22EC82DB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3C4BBF-D52D-84D7-330C-F508EFDEE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178" y="542335"/>
            <a:ext cx="2709661" cy="58963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B6FF9C-CF22-44B9-4870-388FFE323425}"/>
              </a:ext>
            </a:extLst>
          </p:cNvPr>
          <p:cNvSpPr/>
          <p:nvPr/>
        </p:nvSpPr>
        <p:spPr>
          <a:xfrm>
            <a:off x="0" y="0"/>
            <a:ext cx="456084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36209B-4DC7-6289-59C0-44F566C47415}"/>
              </a:ext>
            </a:extLst>
          </p:cNvPr>
          <p:cNvSpPr/>
          <p:nvPr/>
        </p:nvSpPr>
        <p:spPr>
          <a:xfrm>
            <a:off x="503614" y="542335"/>
            <a:ext cx="11184772" cy="5896303"/>
          </a:xfrm>
          <a:prstGeom prst="rect">
            <a:avLst/>
          </a:prstGeom>
          <a:noFill/>
          <a:ln>
            <a:solidFill>
              <a:srgbClr val="ECE8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yellow logo with a pin on it&#10;&#10;Description automatically generated">
            <a:extLst>
              <a:ext uri="{FF2B5EF4-FFF2-40B4-BE49-F238E27FC236}">
                <a16:creationId xmlns:a16="http://schemas.microsoft.com/office/drawing/2014/main" id="{E92DAE9B-D81A-84C4-4694-E6EAD41C77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75" y="5858466"/>
            <a:ext cx="981597" cy="457200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BDB90CDC-86C4-690A-47A8-535D77C742DA}"/>
              </a:ext>
            </a:extLst>
          </p:cNvPr>
          <p:cNvSpPr txBox="1">
            <a:spLocks/>
          </p:cNvSpPr>
          <p:nvPr/>
        </p:nvSpPr>
        <p:spPr>
          <a:xfrm>
            <a:off x="879728" y="2371018"/>
            <a:ext cx="3382990" cy="2115964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indent="57150">
              <a:lnSpc>
                <a:spcPct val="100000"/>
              </a:lnSpc>
              <a:spcBef>
                <a:spcPts val="82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a gorgeous direct mail ad with online and mobile exposure, plus email marketing</a:t>
            </a:r>
          </a:p>
          <a:p>
            <a:pPr marL="12700" marR="5080" indent="57150">
              <a:lnSpc>
                <a:spcPct val="100000"/>
              </a:lnSpc>
              <a:spcBef>
                <a:spcPts val="820"/>
              </a:spcBef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RISK FREE!</a:t>
            </a:r>
          </a:p>
        </p:txBody>
      </p:sp>
      <p:pic>
        <p:nvPicPr>
          <p:cNvPr id="7" name="Picture 6" descr="A screen shot of a phone&#10;&#10;Description automatically generated">
            <a:extLst>
              <a:ext uri="{FF2B5EF4-FFF2-40B4-BE49-F238E27FC236}">
                <a16:creationId xmlns:a16="http://schemas.microsoft.com/office/drawing/2014/main" id="{FC088FB6-3808-9F1E-DD7F-CB83224E37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963" y="188941"/>
            <a:ext cx="3234668" cy="648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40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30F342A2-1B2F-E386-1F8C-FF37EE463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6" y="112509"/>
            <a:ext cx="12059479" cy="657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47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3D0B19-EE04-CC5F-C56C-0950819442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77302F-DCFE-3A5C-547E-5D2E615C3945}"/>
              </a:ext>
            </a:extLst>
          </p:cNvPr>
          <p:cNvSpPr/>
          <p:nvPr/>
        </p:nvSpPr>
        <p:spPr>
          <a:xfrm>
            <a:off x="503614" y="542335"/>
            <a:ext cx="11184772" cy="5896303"/>
          </a:xfrm>
          <a:prstGeom prst="rect">
            <a:avLst/>
          </a:prstGeom>
          <a:noFill/>
          <a:ln>
            <a:solidFill>
              <a:srgbClr val="ECE8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F89A8D-6165-EA8C-3128-047DC7AEB702}"/>
              </a:ext>
            </a:extLst>
          </p:cNvPr>
          <p:cNvSpPr/>
          <p:nvPr/>
        </p:nvSpPr>
        <p:spPr>
          <a:xfrm>
            <a:off x="3697389" y="3044118"/>
            <a:ext cx="4797221" cy="76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4402" b="1" spc="300" dirty="0">
                <a:solidFill>
                  <a:schemeClr val="bg1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THANK YOU!</a:t>
            </a:r>
            <a:endParaRPr lang="id-ID" sz="4402" b="1" spc="300" dirty="0">
              <a:solidFill>
                <a:srgbClr val="ECE81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yellow logo with a pin on it&#10;&#10;Description automatically generated">
            <a:extLst>
              <a:ext uri="{FF2B5EF4-FFF2-40B4-BE49-F238E27FC236}">
                <a16:creationId xmlns:a16="http://schemas.microsoft.com/office/drawing/2014/main" id="{C3047EE5-F25E-8D5F-BD3E-B1E47AADEA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75" y="5858466"/>
            <a:ext cx="98159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8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7BD2A9-477E-0F4F-1483-CE19D91E87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0240" y="6025956"/>
            <a:ext cx="981596" cy="457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28599" y="-21866"/>
            <a:ext cx="12433300" cy="7318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5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7389" y="38676"/>
            <a:ext cx="72772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spc="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DISTRIBUTION: </a:t>
            </a:r>
            <a:r>
              <a:rPr lang="en-US" sz="3000" b="1" spc="15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CLIPP</a:t>
            </a:r>
            <a:endParaRPr lang="id-ID" sz="3000" b="1" spc="15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B7ED7B-908A-B2BF-B4BD-B0692DE033FE}"/>
              </a:ext>
            </a:extLst>
          </p:cNvPr>
          <p:cNvSpPr txBox="1"/>
          <p:nvPr/>
        </p:nvSpPr>
        <p:spPr>
          <a:xfrm>
            <a:off x="7521810" y="1648859"/>
            <a:ext cx="4090026" cy="3739485"/>
          </a:xfrm>
          <a:prstGeom prst="rect">
            <a:avLst/>
          </a:prstGeom>
          <a:noFill/>
        </p:spPr>
        <p:txBody>
          <a:bodyPr wrap="square" lIns="45720" tIns="22860" rIns="45720" bIns="22860" anchor="t">
            <a:spAutoFit/>
          </a:bodyPr>
          <a:lstStyle/>
          <a:p>
            <a:pPr algn="r"/>
            <a:r>
              <a:rPr lang="en-US" sz="7500" b="1" dirty="0">
                <a:solidFill>
                  <a:srgbClr val="82BC00"/>
                </a:solidFill>
                <a:latin typeface="Arial"/>
                <a:cs typeface="Arial"/>
              </a:rPr>
              <a:t>21</a:t>
            </a:r>
            <a:endParaRPr lang="en-US" sz="7500" b="1" dirty="0">
              <a:solidFill>
                <a:srgbClr val="82B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6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</a:p>
          <a:p>
            <a:pPr algn="r"/>
            <a:endParaRPr lang="en-US" dirty="0">
              <a:solidFill>
                <a:srgbClr val="50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7500" b="1" dirty="0">
                <a:solidFill>
                  <a:srgbClr val="82BC00"/>
                </a:solidFill>
                <a:latin typeface="Arial"/>
                <a:cs typeface="Arial"/>
              </a:rPr>
              <a:t>413</a:t>
            </a:r>
            <a:endParaRPr lang="en-US" sz="7500" b="1" dirty="0">
              <a:solidFill>
                <a:srgbClr val="82B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600" dirty="0">
                <a:solidFill>
                  <a:srgbClr val="505050"/>
                </a:solidFill>
                <a:latin typeface="Arial"/>
                <a:cs typeface="Arial"/>
              </a:rPr>
              <a:t>local publications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704C4-CCA8-6BC6-8678-642FD1000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86" y="1085361"/>
            <a:ext cx="7772400" cy="494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74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holding a phone&#10;&#10;Description automatically generated">
            <a:extLst>
              <a:ext uri="{FF2B5EF4-FFF2-40B4-BE49-F238E27FC236}">
                <a16:creationId xmlns:a16="http://schemas.microsoft.com/office/drawing/2014/main" id="{B69B4704-301C-3F0D-E6C7-7D982397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78946D-625B-E85E-7E07-9002588F9092}"/>
              </a:ext>
            </a:extLst>
          </p:cNvPr>
          <p:cNvSpPr/>
          <p:nvPr/>
        </p:nvSpPr>
        <p:spPr>
          <a:xfrm>
            <a:off x="1589" y="893"/>
            <a:ext cx="12190412" cy="6857108"/>
          </a:xfrm>
          <a:prstGeom prst="rect">
            <a:avLst/>
          </a:prstGeom>
          <a:solidFill>
            <a:srgbClr val="475765">
              <a:lumMod val="75000"/>
              <a:alpha val="7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sz="2800" kern="0" spc="300" dirty="0">
              <a:solidFill>
                <a:srgbClr val="FFFFFF"/>
              </a:solidFill>
              <a:latin typeface="Aptos" panose="020B00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3139234" y="1341852"/>
            <a:ext cx="5823791" cy="419100"/>
          </a:xfrm>
        </p:spPr>
        <p:txBody>
          <a:bodyPr/>
          <a:lstStyle/>
          <a:p>
            <a:pPr algn="ctr"/>
            <a:r>
              <a:rPr lang="en-US" sz="3300" b="1" dirty="0">
                <a:solidFill>
                  <a:srgbClr val="FFFF00"/>
                </a:solidFill>
                <a:ea typeface="+mj-ea"/>
              </a:rPr>
              <a:t>OPEN &amp; LOOK THROUGH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AE9D3E-062E-5BA2-3A27-BAE931F29D26}"/>
              </a:ext>
            </a:extLst>
          </p:cNvPr>
          <p:cNvSpPr/>
          <p:nvPr/>
        </p:nvSpPr>
        <p:spPr>
          <a:xfrm>
            <a:off x="2331900" y="2428215"/>
            <a:ext cx="2138727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0" b="1" dirty="0">
                <a:solidFill>
                  <a:srgbClr val="FFFF00"/>
                </a:solidFill>
                <a:latin typeface="Aptos Black" panose="020B00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92%</a:t>
            </a:r>
            <a:endParaRPr lang="id-ID" sz="7500" b="1" dirty="0">
              <a:solidFill>
                <a:srgbClr val="FFFF00"/>
              </a:solidFill>
              <a:latin typeface="Aptos Black" panose="020B00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1A1345-E642-9720-AE03-AE697E6B7A66}"/>
              </a:ext>
            </a:extLst>
          </p:cNvPr>
          <p:cNvSpPr/>
          <p:nvPr/>
        </p:nvSpPr>
        <p:spPr>
          <a:xfrm>
            <a:off x="2264130" y="3429000"/>
            <a:ext cx="1824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150" dirty="0">
                <a:solidFill>
                  <a:srgbClr val="FFFF00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OPEN</a:t>
            </a:r>
            <a:endParaRPr lang="id-ID" sz="3600" b="1" spc="150" dirty="0">
              <a:solidFill>
                <a:srgbClr val="FFFF00"/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255885-525F-059A-D01B-54FB57493F75}"/>
              </a:ext>
            </a:extLst>
          </p:cNvPr>
          <p:cNvSpPr/>
          <p:nvPr/>
        </p:nvSpPr>
        <p:spPr>
          <a:xfrm>
            <a:off x="7419879" y="2428215"/>
            <a:ext cx="2138727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0" b="1" dirty="0">
                <a:solidFill>
                  <a:srgbClr val="FFFF00"/>
                </a:solidFill>
                <a:latin typeface="Aptos Black" panose="020B00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74%</a:t>
            </a:r>
            <a:endParaRPr lang="id-ID" sz="7500" b="1" dirty="0">
              <a:solidFill>
                <a:srgbClr val="FFFF00"/>
              </a:solidFill>
              <a:latin typeface="Aptos Black" panose="020B00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F48F06-660A-D73D-1667-C9C7291CB640}"/>
              </a:ext>
            </a:extLst>
          </p:cNvPr>
          <p:cNvSpPr/>
          <p:nvPr/>
        </p:nvSpPr>
        <p:spPr>
          <a:xfrm>
            <a:off x="5900702" y="3527247"/>
            <a:ext cx="50879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150" dirty="0">
                <a:solidFill>
                  <a:srgbClr val="FFFF00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LOOK THROUGH ENTIRE PUBLICATION</a:t>
            </a:r>
            <a:endParaRPr lang="id-ID" sz="3600" b="1" spc="150" dirty="0">
              <a:solidFill>
                <a:srgbClr val="FFFF00"/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80CF22-1FB5-3309-CD01-3F422A43C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5025" y="6035550"/>
            <a:ext cx="5872925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dirty="0">
                <a:solidFill>
                  <a:schemeClr val="bg1"/>
                </a:solidFill>
                <a:latin typeface="Aptos" panose="020B0004020202020204" pitchFamily="34" charset="0"/>
                <a:ea typeface="Times New Roman" pitchFamily="18" charset="0"/>
                <a:cs typeface="Arial" panose="020B0604020202020204" pitchFamily="34" charset="0"/>
              </a:rPr>
              <a:t>Q: When you receive _____ Magazine, what usually happens? n=1,351</a:t>
            </a:r>
          </a:p>
          <a:p>
            <a:pPr algn="r">
              <a:spcBef>
                <a:spcPct val="50000"/>
              </a:spcBef>
            </a:pPr>
            <a:r>
              <a:rPr lang="en-US" sz="900" dirty="0">
                <a:solidFill>
                  <a:schemeClr val="bg1"/>
                </a:solidFill>
                <a:latin typeface="Aptos" panose="020B0004020202020204" pitchFamily="34" charset="0"/>
                <a:ea typeface="Times New Roman" pitchFamily="18" charset="0"/>
                <a:cs typeface="Arial" panose="020B0604020202020204" pitchFamily="34" charset="0"/>
              </a:rPr>
              <a:t>Q: Which of the following best describes how extensively you look through _____ Magazine? n=1,351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5F3B38-ED64-6E52-5697-46B3AAADC894}"/>
              </a:ext>
            </a:extLst>
          </p:cNvPr>
          <p:cNvSpPr txBox="1"/>
          <p:nvPr/>
        </p:nvSpPr>
        <p:spPr>
          <a:xfrm>
            <a:off x="3159538" y="1826858"/>
            <a:ext cx="5803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 HOUSEHOLDS RECEIVING THE PUBLICATION</a:t>
            </a:r>
          </a:p>
        </p:txBody>
      </p:sp>
    </p:spTree>
    <p:extLst>
      <p:ext uri="{BB962C8B-B14F-4D97-AF65-F5344CB8AC3E}">
        <p14:creationId xmlns:p14="http://schemas.microsoft.com/office/powerpoint/2010/main" val="79959636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eading a magazine on a couch&#10;&#10;Description automatically generated">
            <a:extLst>
              <a:ext uri="{FF2B5EF4-FFF2-40B4-BE49-F238E27FC236}">
                <a16:creationId xmlns:a16="http://schemas.microsoft.com/office/drawing/2014/main" id="{F6438B0D-E7F1-F7A1-7435-554C53A02F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9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105207-38D2-D367-2A07-5BF396597026}"/>
              </a:ext>
            </a:extLst>
          </p:cNvPr>
          <p:cNvSpPr/>
          <p:nvPr/>
        </p:nvSpPr>
        <p:spPr>
          <a:xfrm>
            <a:off x="-1" y="0"/>
            <a:ext cx="12215393" cy="6858000"/>
          </a:xfrm>
          <a:prstGeom prst="rect">
            <a:avLst/>
          </a:prstGeom>
          <a:solidFill>
            <a:srgbClr val="002F6C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sp>
        <p:nvSpPr>
          <p:cNvPr id="12" name="Rectangle 11"/>
          <p:cNvSpPr/>
          <p:nvPr/>
        </p:nvSpPr>
        <p:spPr>
          <a:xfrm>
            <a:off x="-1" y="392664"/>
            <a:ext cx="12192000" cy="76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4402" b="1" spc="300" dirty="0">
                <a:solidFill>
                  <a:schemeClr val="bg1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ENGAGEMENT &amp; </a:t>
            </a:r>
            <a:r>
              <a:rPr lang="fi-FI" sz="4402" b="1" spc="300" dirty="0">
                <a:solidFill>
                  <a:srgbClr val="ECE810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SHELF LIFE</a:t>
            </a:r>
            <a:endParaRPr lang="id-ID" sz="4402" b="1" spc="300" dirty="0">
              <a:solidFill>
                <a:srgbClr val="ECE81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20243" y="1812416"/>
            <a:ext cx="19159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pc="300" dirty="0">
                <a:solidFill>
                  <a:schemeClr val="bg1"/>
                </a:solidFill>
                <a:latin typeface="Aptos" panose="020B00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65</a:t>
            </a:r>
            <a:r>
              <a:rPr lang="id-ID" sz="6600" b="1" spc="300" dirty="0">
                <a:solidFill>
                  <a:schemeClr val="bg1"/>
                </a:solidFill>
                <a:latin typeface="Aptos" panose="020B00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%	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4888" y="1802267"/>
            <a:ext cx="19159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300" dirty="0">
                <a:solidFill>
                  <a:schemeClr val="bg1"/>
                </a:solidFill>
                <a:latin typeface="Aptos" panose="020B00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74%</a:t>
            </a:r>
            <a:endParaRPr lang="id-ID" sz="6600" b="1" spc="300" dirty="0">
              <a:solidFill>
                <a:schemeClr val="bg1"/>
              </a:solidFill>
              <a:latin typeface="Aptos" panose="020B00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26960" y="1815575"/>
            <a:ext cx="19159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300" dirty="0">
                <a:solidFill>
                  <a:schemeClr val="bg1"/>
                </a:solidFill>
                <a:latin typeface="Aptos" panose="020B00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44%</a:t>
            </a:r>
            <a:endParaRPr lang="id-ID" sz="6600" b="1" spc="300" dirty="0">
              <a:solidFill>
                <a:schemeClr val="bg1"/>
              </a:solidFill>
              <a:latin typeface="Aptos" panose="020B00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2966548" y="2095500"/>
            <a:ext cx="5791" cy="2990388"/>
          </a:xfrm>
          <a:prstGeom prst="line">
            <a:avLst/>
          </a:prstGeom>
          <a:ln w="28575">
            <a:solidFill>
              <a:srgbClr val="1F9F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47487" y="2734299"/>
            <a:ext cx="21954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 dirty="0">
                <a:solidFill>
                  <a:srgbClr val="ECE810"/>
                </a:solidFill>
                <a:latin typeface="Aptos" panose="020B00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SPEND 3-10 MINUTES LOOKING THROUGH THE MAGAZINE</a:t>
            </a:r>
            <a:endParaRPr lang="id-ID" sz="1400" b="1" spc="300" dirty="0">
              <a:solidFill>
                <a:srgbClr val="ECE810"/>
              </a:solidFill>
              <a:latin typeface="Aptos" panose="020B00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08409" y="2643617"/>
            <a:ext cx="1853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 dirty="0">
                <a:solidFill>
                  <a:srgbClr val="ECE810"/>
                </a:solidFill>
                <a:latin typeface="Aptos" panose="020B00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Keep in the kitchen</a:t>
            </a:r>
            <a:endParaRPr lang="id-ID" sz="1400" b="1" spc="300" dirty="0">
              <a:solidFill>
                <a:srgbClr val="ECE810"/>
              </a:solidFill>
              <a:latin typeface="Aptos" panose="020B00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07606" y="2737268"/>
            <a:ext cx="23942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 dirty="0">
                <a:solidFill>
                  <a:srgbClr val="ECE810"/>
                </a:solidFill>
                <a:latin typeface="Aptos" panose="020B00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KEEP FOR AT LEAST 1 WEEK – 1 MONTH; OR UNTIL RECEIVING THE NEXT PUBLICATION</a:t>
            </a:r>
            <a:endParaRPr lang="id-ID" sz="1400" b="1" spc="300" dirty="0">
              <a:solidFill>
                <a:srgbClr val="ECE810"/>
              </a:solidFill>
              <a:latin typeface="Aptos" panose="020B00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2A2D4E-8EA9-3BFB-6409-8FC9EA7DA17C}"/>
              </a:ext>
            </a:extLst>
          </p:cNvPr>
          <p:cNvSpPr/>
          <p:nvPr/>
        </p:nvSpPr>
        <p:spPr>
          <a:xfrm>
            <a:off x="3615132" y="1814447"/>
            <a:ext cx="19159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300" dirty="0">
                <a:solidFill>
                  <a:schemeClr val="bg1"/>
                </a:solidFill>
                <a:latin typeface="Aptos" panose="020B00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55%</a:t>
            </a:r>
            <a:endParaRPr lang="id-ID" sz="6600" b="1" spc="300" dirty="0">
              <a:solidFill>
                <a:schemeClr val="bg1"/>
              </a:solidFill>
              <a:latin typeface="Aptos" panose="020B00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A419A4-0500-6D5B-96BB-C2BAAE000FE7}"/>
              </a:ext>
            </a:extLst>
          </p:cNvPr>
          <p:cNvSpPr/>
          <p:nvPr/>
        </p:nvSpPr>
        <p:spPr>
          <a:xfrm>
            <a:off x="3407731" y="2746478"/>
            <a:ext cx="1938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 dirty="0">
                <a:solidFill>
                  <a:srgbClr val="ECE810"/>
                </a:solidFill>
                <a:latin typeface="Aptos" panose="020B00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LOOK THROUGH2-3X</a:t>
            </a:r>
            <a:endParaRPr lang="id-ID" sz="1400" b="1" spc="300" dirty="0">
              <a:solidFill>
                <a:srgbClr val="ECE810"/>
              </a:solidFill>
              <a:latin typeface="Aptos" panose="020B00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036A2C-7E0E-2708-8EDD-50A4C5CADB9C}"/>
              </a:ext>
            </a:extLst>
          </p:cNvPr>
          <p:cNvSpPr/>
          <p:nvPr/>
        </p:nvSpPr>
        <p:spPr>
          <a:xfrm>
            <a:off x="554888" y="4054480"/>
            <a:ext cx="163923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54% spend 3-10 minutes looking through direct mail in general (postcards, envelopes, or flyers)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F65FF5-67B6-D5B0-03AA-8F60BAD9E8F0}"/>
              </a:ext>
            </a:extLst>
          </p:cNvPr>
          <p:cNvCxnSpPr>
            <a:cxnSpLocks/>
          </p:cNvCxnSpPr>
          <p:nvPr/>
        </p:nvCxnSpPr>
        <p:spPr>
          <a:xfrm>
            <a:off x="5976448" y="2095500"/>
            <a:ext cx="5791" cy="2990388"/>
          </a:xfrm>
          <a:prstGeom prst="line">
            <a:avLst/>
          </a:prstGeom>
          <a:ln w="28575">
            <a:solidFill>
              <a:srgbClr val="1F9F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F00F149-4F52-2FBA-87AF-E638FA705D73}"/>
              </a:ext>
            </a:extLst>
          </p:cNvPr>
          <p:cNvSpPr/>
          <p:nvPr/>
        </p:nvSpPr>
        <p:spPr>
          <a:xfrm>
            <a:off x="3602888" y="4054480"/>
            <a:ext cx="163923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1x: 36%</a:t>
            </a:r>
          </a:p>
          <a:p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2x: 41%</a:t>
            </a:r>
          </a:p>
          <a:p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3x: 14%</a:t>
            </a:r>
          </a:p>
          <a:p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4x: 3%</a:t>
            </a:r>
          </a:p>
          <a:p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5x: 3%</a:t>
            </a:r>
          </a:p>
          <a:p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Don't know/not sure: 3%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06801C-F558-780D-960C-4D6878DCF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18" y="5940577"/>
            <a:ext cx="12049436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914217"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  <a:latin typeface="Aptos" panose="020B0004020202020204" pitchFamily="34" charset="0"/>
                <a:ea typeface="Times New Roman" pitchFamily="18" charset="0"/>
                <a:cs typeface="Arial" panose="020B0604020202020204" pitchFamily="34" charset="0"/>
              </a:rPr>
              <a:t>Q: How much time do you typically spend looking through _____ Magazine? n=1,185</a:t>
            </a:r>
          </a:p>
          <a:p>
            <a:pPr defTabSz="914217"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  <a:latin typeface="Aptos" panose="020B0004020202020204" pitchFamily="34" charset="0"/>
                <a:ea typeface="Times New Roman" pitchFamily="18" charset="0"/>
                <a:cs typeface="Arial" panose="020B0604020202020204" pitchFamily="34" charset="0"/>
              </a:rPr>
              <a:t>Q: How many times do you look through your _____ Magazine? n=1,185</a:t>
            </a:r>
          </a:p>
          <a:p>
            <a:pPr defTabSz="914217"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  <a:latin typeface="Aptos" panose="020B0004020202020204" pitchFamily="34" charset="0"/>
                <a:ea typeface="Times New Roman" pitchFamily="18" charset="0"/>
                <a:cs typeface="Arial" panose="020B0604020202020204" pitchFamily="34" charset="0"/>
              </a:rPr>
              <a:t>Q: How long do you usually keep ____ Magazine or any of the coupons inside? n=1,185</a:t>
            </a:r>
          </a:p>
          <a:p>
            <a:pPr defTabSz="914217"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  <a:latin typeface="Aptos" panose="020B0004020202020204" pitchFamily="34" charset="0"/>
                <a:ea typeface="Times New Roman" pitchFamily="18" charset="0"/>
                <a:cs typeface="Arial" panose="020B0604020202020204" pitchFamily="34" charset="0"/>
              </a:rPr>
              <a:t>Q: Where do you typically keep your ____ Magazine or any of the coupons? n=1,185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EB539D1-B2BB-8F15-AFD0-830E0B406090}"/>
              </a:ext>
            </a:extLst>
          </p:cNvPr>
          <p:cNvCxnSpPr>
            <a:cxnSpLocks/>
          </p:cNvCxnSpPr>
          <p:nvPr/>
        </p:nvCxnSpPr>
        <p:spPr>
          <a:xfrm>
            <a:off x="9014923" y="2095500"/>
            <a:ext cx="5791" cy="2990388"/>
          </a:xfrm>
          <a:prstGeom prst="line">
            <a:avLst/>
          </a:prstGeom>
          <a:ln w="28575">
            <a:solidFill>
              <a:srgbClr val="1F9F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25C6227-F93C-B120-E163-D5E967EBE833}"/>
              </a:ext>
            </a:extLst>
          </p:cNvPr>
          <p:cNvSpPr/>
          <p:nvPr/>
        </p:nvSpPr>
        <p:spPr>
          <a:xfrm>
            <a:off x="6584213" y="4054480"/>
            <a:ext cx="1845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20% keep &lt;1 week</a:t>
            </a:r>
          </a:p>
          <a:p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3% keep 2+ months</a:t>
            </a:r>
          </a:p>
          <a:p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11% varies by expiration date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54610C-3080-0561-B704-685677F4E2D6}"/>
              </a:ext>
            </a:extLst>
          </p:cNvPr>
          <p:cNvSpPr/>
          <p:nvPr/>
        </p:nvSpPr>
        <p:spPr>
          <a:xfrm>
            <a:off x="9225453" y="4054480"/>
            <a:ext cx="28279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Aptos" panose="020B0004020202020204" pitchFamily="34" charset="0"/>
              </a:rPr>
              <a:t>Kitchen counter: 34%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Aptos" panose="020B0004020202020204" pitchFamily="34" charset="0"/>
              </a:rPr>
              <a:t>On the refrigerator: 10%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Aptos" panose="020B0004020202020204" pitchFamily="34" charset="0"/>
              </a:rPr>
              <a:t>Dining room/kitchen table: 1%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In a drawer: 22%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With other mail: 15%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In car: 8%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In wallet/purse: 3%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In a coupon folder/envelope/organizer: 2%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Coffee table/living room: 2%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Office: 1%</a:t>
            </a:r>
            <a:endParaRPr lang="en-US" sz="11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Other, please specify: 1%</a:t>
            </a:r>
          </a:p>
        </p:txBody>
      </p:sp>
    </p:spTree>
    <p:extLst>
      <p:ext uri="{BB962C8B-B14F-4D97-AF65-F5344CB8AC3E}">
        <p14:creationId xmlns:p14="http://schemas.microsoft.com/office/powerpoint/2010/main" val="329435422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991C73AE-73C8-491D-B892-0FDF6152D994}"/>
              </a:ext>
            </a:extLst>
          </p:cNvPr>
          <p:cNvSpPr/>
          <p:nvPr/>
        </p:nvSpPr>
        <p:spPr>
          <a:xfrm>
            <a:off x="1588" y="893"/>
            <a:ext cx="5113648" cy="685710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598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508730" y="728202"/>
            <a:ext cx="4507621" cy="419100"/>
          </a:xfrm>
        </p:spPr>
        <p:txBody>
          <a:bodyPr/>
          <a:lstStyle/>
          <a:p>
            <a:r>
              <a:rPr lang="en-US" sz="3300" b="1" dirty="0">
                <a:solidFill>
                  <a:srgbClr val="ECE810"/>
                </a:solidFill>
                <a:ea typeface="+mj-ea"/>
              </a:rPr>
              <a:t>PUBLICATION COUPON USAGE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1A1345-E642-9720-AE03-AE697E6B7A66}"/>
              </a:ext>
            </a:extLst>
          </p:cNvPr>
          <p:cNvSpPr/>
          <p:nvPr/>
        </p:nvSpPr>
        <p:spPr>
          <a:xfrm>
            <a:off x="5975902" y="945882"/>
            <a:ext cx="5113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spc="150" dirty="0">
                <a:solidFill>
                  <a:srgbClr val="0D95A9"/>
                </a:solidFill>
                <a:latin typeface="Aptos" panose="020B00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Nearly 7 in 10 cut or rip out the advertisement</a:t>
            </a:r>
            <a:endParaRPr lang="id-ID" sz="1600" b="1" spc="150" dirty="0">
              <a:solidFill>
                <a:srgbClr val="0D95A9"/>
              </a:solidFill>
              <a:latin typeface="Aptos" panose="020B00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14D1E7-BF8C-29D4-F014-66B69C22A0D0}"/>
              </a:ext>
            </a:extLst>
          </p:cNvPr>
          <p:cNvSpPr/>
          <p:nvPr/>
        </p:nvSpPr>
        <p:spPr>
          <a:xfrm>
            <a:off x="304800" y="320855"/>
            <a:ext cx="11582400" cy="6223247"/>
          </a:xfrm>
          <a:prstGeom prst="rect">
            <a:avLst/>
          </a:prstGeom>
          <a:noFill/>
          <a:ln w="38100">
            <a:solidFill>
              <a:srgbClr val="ECE8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80CF22-1FB5-3309-CD01-3F422A43C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752" y="5660117"/>
            <a:ext cx="587292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dirty="0">
                <a:solidFill>
                  <a:srgbClr val="505050"/>
                </a:solidFill>
                <a:latin typeface="Aptos" panose="020B0004020202020204" pitchFamily="34" charset="0"/>
                <a:ea typeface="Times New Roman" pitchFamily="18" charset="0"/>
                <a:cs typeface="Arial" panose="020B0604020202020204" pitchFamily="34" charset="0"/>
              </a:rPr>
              <a:t>Q: Approximately how many coupons do you typically set aside from _____ Magazine with the intent of using or sharing, regardless of whether you use them?  (If you are unsure, please provide your best guess.) n=1,185</a:t>
            </a:r>
          </a:p>
          <a:p>
            <a:pPr algn="r">
              <a:spcBef>
                <a:spcPct val="50000"/>
              </a:spcBef>
            </a:pPr>
            <a:r>
              <a:rPr lang="en-US" sz="900" dirty="0">
                <a:solidFill>
                  <a:srgbClr val="505050"/>
                </a:solidFill>
                <a:latin typeface="Aptos" panose="020B0004020202020204" pitchFamily="34" charset="0"/>
                <a:ea typeface="Times New Roman" pitchFamily="18" charset="0"/>
                <a:cs typeface="Arial" panose="020B0604020202020204" pitchFamily="34" charset="0"/>
              </a:rPr>
              <a:t>Q: Which of the following best describes how often you use a coupon from ____Magazine? n=1,185</a:t>
            </a:r>
          </a:p>
          <a:p>
            <a:pPr algn="r">
              <a:spcBef>
                <a:spcPct val="50000"/>
              </a:spcBef>
            </a:pPr>
            <a:r>
              <a:rPr lang="en-US" sz="900" dirty="0">
                <a:solidFill>
                  <a:srgbClr val="505050"/>
                </a:solidFill>
                <a:latin typeface="Aptos" panose="020B0004020202020204" pitchFamily="34" charset="0"/>
                <a:ea typeface="Times New Roman" pitchFamily="18" charset="0"/>
                <a:cs typeface="Arial" panose="020B0604020202020204" pitchFamily="34" charset="0"/>
              </a:rPr>
              <a:t>Q: How do you typically set aside coupons from _____ Magazine that you are interested in using? n=1,185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2F1330-A774-C79F-38A3-5FDDD015240C}"/>
              </a:ext>
            </a:extLst>
          </p:cNvPr>
          <p:cNvSpPr txBox="1"/>
          <p:nvPr/>
        </p:nvSpPr>
        <p:spPr>
          <a:xfrm>
            <a:off x="508731" y="1739245"/>
            <a:ext cx="4282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 CONSUMERS OPENING THE PUBLICATION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67F4C8-ABD4-682D-A315-7CA066ECC5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86" b="5099"/>
          <a:stretch/>
        </p:blipFill>
        <p:spPr>
          <a:xfrm>
            <a:off x="6334925" y="1785895"/>
            <a:ext cx="4395602" cy="3567818"/>
          </a:xfrm>
          <a:prstGeom prst="round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CBF842-0401-933E-15A4-CB460726A9F7}"/>
              </a:ext>
            </a:extLst>
          </p:cNvPr>
          <p:cNvSpPr/>
          <p:nvPr/>
        </p:nvSpPr>
        <p:spPr>
          <a:xfrm>
            <a:off x="508730" y="2792898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92%</a:t>
            </a:r>
            <a:endParaRPr lang="id-ID" sz="4800" b="1" dirty="0">
              <a:solidFill>
                <a:schemeClr val="bg1"/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7FC20A-452B-2C42-77E1-7321F62514B2}"/>
              </a:ext>
            </a:extLst>
          </p:cNvPr>
          <p:cNvSpPr/>
          <p:nvPr/>
        </p:nvSpPr>
        <p:spPr>
          <a:xfrm>
            <a:off x="537761" y="3423741"/>
            <a:ext cx="3067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spc="150" dirty="0">
                <a:solidFill>
                  <a:srgbClr val="ECE810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SET ASIDE 1-5 COUPONS</a:t>
            </a:r>
            <a:endParaRPr lang="id-ID" sz="1600" b="1" spc="150" dirty="0">
              <a:solidFill>
                <a:srgbClr val="ECE810"/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3BB75F-5390-0AB9-4D84-11F05B11EB19}"/>
              </a:ext>
            </a:extLst>
          </p:cNvPr>
          <p:cNvSpPr/>
          <p:nvPr/>
        </p:nvSpPr>
        <p:spPr>
          <a:xfrm>
            <a:off x="537762" y="4248150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68%</a:t>
            </a:r>
            <a:endParaRPr lang="id-ID" sz="4800" b="1" dirty="0">
              <a:solidFill>
                <a:schemeClr val="bg1"/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9C5AA9-1AE5-8733-9559-AE0C848E4062}"/>
              </a:ext>
            </a:extLst>
          </p:cNvPr>
          <p:cNvSpPr/>
          <p:nvPr/>
        </p:nvSpPr>
        <p:spPr>
          <a:xfrm>
            <a:off x="566793" y="4878993"/>
            <a:ext cx="42242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spc="150" dirty="0">
                <a:solidFill>
                  <a:srgbClr val="ECE810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USE COUPONS ONCE A MONTH OR MORE FREQUENTLY</a:t>
            </a:r>
            <a:endParaRPr lang="id-ID" sz="1600" b="1" spc="150" dirty="0">
              <a:solidFill>
                <a:srgbClr val="ECE810"/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11809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51DC0-0E6A-3D83-236F-7EEB722B9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D72D87-52C6-F0F4-CC67-B8542D525D58}"/>
              </a:ext>
            </a:extLst>
          </p:cNvPr>
          <p:cNvSpPr/>
          <p:nvPr/>
        </p:nvSpPr>
        <p:spPr>
          <a:xfrm>
            <a:off x="266132" y="272955"/>
            <a:ext cx="11621069" cy="6318914"/>
          </a:xfrm>
          <a:prstGeom prst="rect">
            <a:avLst/>
          </a:prstGeom>
          <a:noFill/>
          <a:ln w="19050">
            <a:solidFill>
              <a:srgbClr val="ECE8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20B99-87E5-549F-9CB8-E35702F7976A}"/>
              </a:ext>
            </a:extLst>
          </p:cNvPr>
          <p:cNvSpPr txBox="1"/>
          <p:nvPr/>
        </p:nvSpPr>
        <p:spPr>
          <a:xfrm>
            <a:off x="534426" y="479594"/>
            <a:ext cx="92001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latin typeface="Aptos" panose="020B0004020202020204" pitchFamily="34" charset="0"/>
                <a:cs typeface="Arial" panose="020B0604020202020204" pitchFamily="34" charset="0"/>
              </a:rPr>
              <a:t>CONSUMER FAVORITES: </a:t>
            </a:r>
            <a:r>
              <a:rPr lang="en-US" sz="3300" b="1" dirty="0">
                <a:solidFill>
                  <a:srgbClr val="0486BA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TOP CATEGORIES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699A8AB-70AB-676D-613E-8238CD78FC16}"/>
              </a:ext>
            </a:extLst>
          </p:cNvPr>
          <p:cNvGraphicFramePr>
            <a:graphicFrameLocks noGrp="1"/>
          </p:cNvGraphicFramePr>
          <p:nvPr/>
        </p:nvGraphicFramePr>
        <p:xfrm>
          <a:off x="571500" y="1310084"/>
          <a:ext cx="5818582" cy="470401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94750">
                  <a:extLst>
                    <a:ext uri="{9D8B030D-6E8A-4147-A177-3AD203B41FA5}">
                      <a16:colId xmlns:a16="http://schemas.microsoft.com/office/drawing/2014/main" val="2855499208"/>
                    </a:ext>
                  </a:extLst>
                </a:gridCol>
                <a:gridCol w="4923832">
                  <a:extLst>
                    <a:ext uri="{9D8B030D-6E8A-4147-A177-3AD203B41FA5}">
                      <a16:colId xmlns:a16="http://schemas.microsoft.com/office/drawing/2014/main" val="3893819506"/>
                    </a:ext>
                  </a:extLst>
                </a:gridCol>
              </a:tblGrid>
              <a:tr h="356813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ptos" panose="020B0004020202020204" pitchFamily="34" charset="0"/>
                        </a:rPr>
                        <a:t>Rank</a:t>
                      </a:r>
                      <a:endParaRPr lang="en-US" sz="900" dirty="0"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>
                          <a:latin typeface="Aptos" panose="020B0004020202020204" pitchFamily="34" charset="0"/>
                        </a:rPr>
                        <a:t>Category</a:t>
                      </a:r>
                      <a:endParaRPr lang="en-US" sz="900" dirty="0"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2806789362"/>
                  </a:ext>
                </a:extLst>
              </a:tr>
              <a:tr h="275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ptos" panose="020B00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Groceries or Grocery Stores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205416263"/>
                  </a:ext>
                </a:extLst>
              </a:tr>
              <a:tr h="275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ptos" panose="020B00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Fast-Food or Quick Serve Restaurants 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887033993"/>
                  </a:ext>
                </a:extLst>
              </a:tr>
              <a:tr h="275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ptos" panose="020B0004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Sit-Down Restaurants 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681010363"/>
                  </a:ext>
                </a:extLst>
              </a:tr>
              <a:tr h="275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ptos" panose="020B00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Big Box Retailers (e.g., Walmart, Target, etc.)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438783390"/>
                  </a:ext>
                </a:extLst>
              </a:tr>
              <a:tr h="275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ptos" panose="020B000402020202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Clothing or Department Stores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040908888"/>
                  </a:ext>
                </a:extLst>
              </a:tr>
              <a:tr h="275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ptos" panose="020B0004020202020204" pitchFamily="34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Entertainment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4136167173"/>
                  </a:ext>
                </a:extLst>
              </a:tr>
              <a:tr h="275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ptos" panose="020B0004020202020204" pitchFamily="34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Pet Care Products or Services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886944564"/>
                  </a:ext>
                </a:extLst>
              </a:tr>
              <a:tr h="275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ptos" panose="020B0004020202020204" pitchFamily="34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Beauty Supplies or Services 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218325940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ptos" panose="020B0004020202020204" pitchFamily="34" charset="0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Specialty Retail (e.g., Florists, Jewelry, Greeting Cards, etc.)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128239104"/>
                  </a:ext>
                </a:extLst>
              </a:tr>
              <a:tr h="275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ptos" panose="020B0004020202020204" pitchFamily="34" charset="0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Automotive Sales or Services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316616188"/>
                  </a:ext>
                </a:extLst>
              </a:tr>
              <a:tr h="275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ptos" panose="020B0004020202020204" pitchFamily="34" charset="0"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Furniture or Home Stores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605599941"/>
                  </a:ext>
                </a:extLst>
              </a:tr>
              <a:tr h="275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ptos" panose="020B0004020202020204" pitchFamily="34" charset="0"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Home Services / Remodeling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508595450"/>
                  </a:ext>
                </a:extLst>
              </a:tr>
              <a:tr h="275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ptos" panose="020B0004020202020204" pitchFamily="34" charset="0"/>
                        </a:rPr>
                        <a:t>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Medical or Health &amp; Wellness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460989222"/>
                  </a:ext>
                </a:extLst>
              </a:tr>
              <a:tr h="275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ptos" panose="020B0004020202020204" pitchFamily="34" charset="0"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Ecommerce (Online) Retailers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73949655"/>
                  </a:ext>
                </a:extLst>
              </a:tr>
              <a:tr h="275453">
                <a:tc>
                  <a:txBody>
                    <a:bodyPr/>
                    <a:lstStyle/>
                    <a:p>
                      <a:pPr marL="0" algn="ctr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15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algn="l" defTabSz="1828343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Banking, Financial Services or Real Estate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25203584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D058FBA-AE0B-D5CE-46BC-404D6C513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1" y="6085356"/>
            <a:ext cx="608528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914217">
              <a:spcBef>
                <a:spcPct val="50000"/>
              </a:spcBef>
            </a:pPr>
            <a:r>
              <a:rPr lang="en-US" sz="900" dirty="0">
                <a:latin typeface="Aptos" panose="020B0004020202020204" pitchFamily="34" charset="0"/>
                <a:ea typeface="Times New Roman" pitchFamily="18" charset="0"/>
                <a:cs typeface="Arial" panose="020B0604020202020204" pitchFamily="34" charset="0"/>
              </a:rPr>
              <a:t>Q: Please rank the following types of coupons you would most like to see inside _____ Magazine on a scale of 1 to 15 where “1” is the most appealing and “15” is the least appealing. By appealing, please think about the coupon’s usefulness. n=1,185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A1E766-A644-B9D6-32F4-117CBA562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9725" y="5602020"/>
            <a:ext cx="200025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i="1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  <a:ea typeface="Times New Roman" pitchFamily="18" charset="0"/>
                <a:cs typeface="Arial" panose="020B0604020202020204" pitchFamily="34" charset="0"/>
              </a:rPr>
              <a:t>*Image NOT shown to respondents</a:t>
            </a:r>
          </a:p>
        </p:txBody>
      </p:sp>
      <p:pic>
        <p:nvPicPr>
          <p:cNvPr id="8" name="Picture 7" descr="A person holding a phone and a magazine&#10;&#10;Description automatically generated">
            <a:extLst>
              <a:ext uri="{FF2B5EF4-FFF2-40B4-BE49-F238E27FC236}">
                <a16:creationId xmlns:a16="http://schemas.microsoft.com/office/drawing/2014/main" id="{737EED26-5037-EE53-AF3D-D7604F6B70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9450" y="1489383"/>
            <a:ext cx="4457700" cy="407639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0E35E33-0A77-ABA1-EDEA-6F61AAE2CF86}"/>
              </a:ext>
            </a:extLst>
          </p:cNvPr>
          <p:cNvSpPr/>
          <p:nvPr/>
        </p:nvSpPr>
        <p:spPr>
          <a:xfrm>
            <a:off x="0" y="0"/>
            <a:ext cx="456084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F104DC8-2F69-6141-162E-E4B0A150F331}"/>
              </a:ext>
            </a:extLst>
          </p:cNvPr>
          <p:cNvSpPr txBox="1">
            <a:spLocks/>
          </p:cNvSpPr>
          <p:nvPr/>
        </p:nvSpPr>
        <p:spPr>
          <a:xfrm>
            <a:off x="920069" y="1618343"/>
            <a:ext cx="3640780" cy="236218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indent="57150">
              <a:lnSpc>
                <a:spcPct val="100000"/>
              </a:lnSpc>
              <a:spcBef>
                <a:spcPts val="82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&amp; Back Cover</a:t>
            </a:r>
          </a:p>
          <a:p>
            <a:pPr marL="12700" marR="5080" indent="57150">
              <a:lnSpc>
                <a:spcPct val="100000"/>
              </a:lnSpc>
              <a:spcBef>
                <a:spcPts val="82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2-Page Spreads</a:t>
            </a:r>
          </a:p>
          <a:p>
            <a:pPr marL="12700" marR="5080" indent="57150">
              <a:lnSpc>
                <a:spcPct val="100000"/>
              </a:lnSpc>
              <a:spcBef>
                <a:spcPts val="82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</a:p>
          <a:p>
            <a:pPr marL="12700" marR="5080" indent="57150">
              <a:lnSpc>
                <a:spcPct val="100000"/>
              </a:lnSpc>
              <a:spcBef>
                <a:spcPts val="82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</a:p>
          <a:p>
            <a:pPr marL="12700" marR="5080" indent="57150">
              <a:lnSpc>
                <a:spcPct val="100000"/>
              </a:lnSpc>
              <a:spcBef>
                <a:spcPts val="82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1F5C8-F312-F9EE-7C4B-F3B45F9A4E2A}"/>
              </a:ext>
            </a:extLst>
          </p:cNvPr>
          <p:cNvSpPr txBox="1"/>
          <p:nvPr/>
        </p:nvSpPr>
        <p:spPr>
          <a:xfrm>
            <a:off x="920069" y="891477"/>
            <a:ext cx="315012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EEE8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SIZES: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1F683B-084F-9548-8012-5716E5463E63}"/>
              </a:ext>
            </a:extLst>
          </p:cNvPr>
          <p:cNvSpPr/>
          <p:nvPr/>
        </p:nvSpPr>
        <p:spPr>
          <a:xfrm>
            <a:off x="503614" y="542335"/>
            <a:ext cx="11184772" cy="5896303"/>
          </a:xfrm>
          <a:prstGeom prst="rect">
            <a:avLst/>
          </a:prstGeom>
          <a:noFill/>
          <a:ln>
            <a:solidFill>
              <a:srgbClr val="ECE8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yellow logo with a pin on it&#10;&#10;Description automatically generated">
            <a:extLst>
              <a:ext uri="{FF2B5EF4-FFF2-40B4-BE49-F238E27FC236}">
                <a16:creationId xmlns:a16="http://schemas.microsoft.com/office/drawing/2014/main" id="{6EFA65FD-A047-12A2-17BB-A4AECC9907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75" y="5858466"/>
            <a:ext cx="981597" cy="457200"/>
          </a:xfrm>
          <a:prstGeom prst="rect">
            <a:avLst/>
          </a:prstGeom>
        </p:spPr>
      </p:pic>
      <p:pic>
        <p:nvPicPr>
          <p:cNvPr id="7" name="Picture 6" descr="A magazine with a price tag&#10;&#10;Description automatically generated">
            <a:extLst>
              <a:ext uri="{FF2B5EF4-FFF2-40B4-BE49-F238E27FC236}">
                <a16:creationId xmlns:a16="http://schemas.microsoft.com/office/drawing/2014/main" id="{AAE43B09-968E-FC24-FAC3-59DC0F26B2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35376">
            <a:off x="2751380" y="-1258028"/>
            <a:ext cx="10314702" cy="952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53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B8F8E43-C599-3690-8D08-65F9FEACE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21" y="0"/>
            <a:ext cx="5299364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CE77B5-234B-84C1-D647-797042BB9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64" y="216570"/>
            <a:ext cx="6784535" cy="87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9421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860</Words>
  <Application>Microsoft Macintosh PowerPoint</Application>
  <PresentationFormat>Widescreen</PresentationFormat>
  <Paragraphs>151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Aptos Black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 Poole</dc:creator>
  <cp:lastModifiedBy>Terri Hayes</cp:lastModifiedBy>
  <cp:revision>12</cp:revision>
  <dcterms:created xsi:type="dcterms:W3CDTF">2024-09-06T11:51:48Z</dcterms:created>
  <dcterms:modified xsi:type="dcterms:W3CDTF">2024-09-09T18:41:26Z</dcterms:modified>
</cp:coreProperties>
</file>